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536" r:id="rId3"/>
    <p:sldId id="537" r:id="rId4"/>
    <p:sldId id="535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4" r:id="rId21"/>
    <p:sldId id="555" r:id="rId22"/>
    <p:sldId id="556" r:id="rId23"/>
    <p:sldId id="557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59" r:id="rId35"/>
  </p:sldIdLst>
  <p:sldSz cx="12192000" cy="6858000"/>
  <p:notesSz cx="6858000" cy="9144000"/>
  <p:embeddedFontLst>
    <p:embeddedFont>
      <p:font typeface="Open Sans" panose="020B0606030504020204"/>
      <p:regular r:id="rId40"/>
    </p:embeddedFont>
    <p:embeddedFont>
      <p:font typeface="Calibri" panose="020F0502020204030204"/>
      <p:regular r:id="rId41"/>
      <p:bold r:id="rId42"/>
      <p:italic r:id="rId43"/>
      <p:boldItalic r:id="rId44"/>
    </p:embeddedFont>
    <p:embeddedFont>
      <p:font typeface="Montserrat" panose="0000050000000000000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34B95"/>
    <a:srgbClr val="FFC000"/>
    <a:srgbClr val="DFDFDF"/>
    <a:srgbClr val="FFD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83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font" Target="fonts/font13.fntdata"/><Relationship Id="rId51" Type="http://schemas.openxmlformats.org/officeDocument/2006/relationships/font" Target="fonts/font12.fntdata"/><Relationship Id="rId50" Type="http://schemas.openxmlformats.org/officeDocument/2006/relationships/font" Target="fonts/font11.fntdata"/><Relationship Id="rId5" Type="http://schemas.openxmlformats.org/officeDocument/2006/relationships/slide" Target="slides/slide3.xml"/><Relationship Id="rId49" Type="http://schemas.openxmlformats.org/officeDocument/2006/relationships/font" Target="fonts/font10.fntdata"/><Relationship Id="rId48" Type="http://schemas.openxmlformats.org/officeDocument/2006/relationships/font" Target="fonts/font9.fntdata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_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OBJECT_WITH_CAPTION_TEXT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 panose="020B0606030504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_WITH_CAPTION_TEXT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 panose="020B0606030504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VERTICAL_TEXT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_TITLE_AND_VERTICAL_TEXT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 panose="020B0606030504020204"/>
              <a:buNone/>
              <a:defRPr sz="3200" b="1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" name="Google Shape;11;p29"/>
          <p:cNvSpPr/>
          <p:nvPr/>
        </p:nvSpPr>
        <p:spPr>
          <a:xfrm>
            <a:off x="0" y="0"/>
            <a:ext cx="12192000" cy="7481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6.png"/><Relationship Id="rId7" Type="http://schemas.openxmlformats.org/officeDocument/2006/relationships/image" Target="../media/image2.sv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3.svg"/><Relationship Id="rId7" Type="http://schemas.openxmlformats.org/officeDocument/2006/relationships/image" Target="../media/image6.png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5;p25"/>
          <p:cNvSpPr txBox="1"/>
          <p:nvPr/>
        </p:nvSpPr>
        <p:spPr>
          <a:xfrm>
            <a:off x="255637" y="265037"/>
            <a:ext cx="4700924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4000" b="1" dirty="0" err="1">
                <a:solidFill>
                  <a:srgbClr val="003399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Colegiul</a:t>
            </a:r>
            <a:r>
              <a:rPr lang="en-US" sz="4000" b="1" dirty="0">
                <a:solidFill>
                  <a:srgbClr val="003399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Psihologilor</a:t>
            </a:r>
            <a:endParaRPr lang="en-US" sz="4000" b="1" dirty="0">
              <a:solidFill>
                <a:srgbClr val="003399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b="1" dirty="0">
                <a:solidFill>
                  <a:srgbClr val="003399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din Romania</a:t>
            </a:r>
            <a:endParaRPr lang="en-US" sz="1800" b="1" dirty="0">
              <a:solidFill>
                <a:srgbClr val="003399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r>
              <a:rPr lang="it-IT" sz="2400" b="1" dirty="0">
                <a:solidFill>
                  <a:srgbClr val="003399"/>
                </a:solidFill>
                <a:latin typeface="Montserrat" panose="00000500000000000000"/>
              </a:rPr>
              <a:t>Implementare Documenta Enterprise in cadrul organizatiei profesionale </a:t>
            </a:r>
            <a:endParaRPr lang="en-US" sz="4800" b="1" dirty="0">
              <a:solidFill>
                <a:srgbClr val="003399"/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2161" y="237736"/>
            <a:ext cx="914400" cy="914400"/>
          </a:xfrm>
          <a:prstGeom prst="rect">
            <a:avLst/>
          </a:prstGeom>
        </p:spPr>
      </p:pic>
      <p:pic>
        <p:nvPicPr>
          <p:cNvPr id="17" name="Graphic 16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3365" y="237736"/>
            <a:ext cx="914400" cy="91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641" y="265037"/>
            <a:ext cx="6757473" cy="509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206716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 err="1"/>
              <a:t>Trimiterea</a:t>
            </a:r>
            <a:r>
              <a:rPr lang="en-GB" sz="2000" dirty="0"/>
              <a:t> </a:t>
            </a:r>
            <a:r>
              <a:rPr lang="en-GB" sz="2000" dirty="0" err="1"/>
              <a:t>cererii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667" y="2677945"/>
            <a:ext cx="387036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Cererea a fost trimisa spre verificare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034" y="1545685"/>
            <a:ext cx="7867425" cy="289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636" y="2873380"/>
            <a:ext cx="430890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http://genom-postgres.documenta.ro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114" y="1447082"/>
            <a:ext cx="6189094" cy="318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GB" sz="2000" dirty="0" err="1"/>
              <a:t>Accesarea</a:t>
            </a:r>
            <a:r>
              <a:rPr lang="en-GB" sz="2000" dirty="0"/>
              <a:t> </a:t>
            </a:r>
            <a:r>
              <a:rPr lang="en-GB" sz="2000" dirty="0" err="1"/>
              <a:t>aplicatiei</a:t>
            </a:r>
            <a:r>
              <a:rPr lang="en-GB" sz="2000" dirty="0"/>
              <a:t> DMS</a:t>
            </a: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933318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2. </a:t>
            </a:r>
            <a:r>
              <a:rPr lang="en-GB" sz="2000" dirty="0" err="1"/>
              <a:t>Introducerea</a:t>
            </a:r>
            <a:r>
              <a:rPr lang="en-GB" sz="2000" dirty="0"/>
              <a:t> </a:t>
            </a:r>
            <a:r>
              <a:rPr lang="en-GB" sz="2000" dirty="0" err="1"/>
              <a:t>datelor</a:t>
            </a:r>
            <a:r>
              <a:rPr lang="en-GB" sz="2000" dirty="0"/>
              <a:t> de </a:t>
            </a:r>
            <a:r>
              <a:rPr lang="en-GB" sz="2000" dirty="0" err="1"/>
              <a:t>logare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2818515"/>
            <a:ext cx="389819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Utilizatorul trebuie sa introduca adresa de email, parola si sa se autentifice in aplicatia DMS.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136" y="1419811"/>
            <a:ext cx="7376681" cy="336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933318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3. Dashboard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2818515"/>
            <a:ext cx="389819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Utilizatorul acceseaza zona Dashboard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563" y="1550999"/>
            <a:ext cx="7525611" cy="356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933318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3. </a:t>
            </a:r>
            <a:r>
              <a:rPr lang="en-GB" sz="2000" dirty="0" err="1"/>
              <a:t>Ecran</a:t>
            </a:r>
            <a:r>
              <a:rPr lang="en-GB" sz="2000" dirty="0"/>
              <a:t> </a:t>
            </a:r>
            <a:r>
              <a:rPr lang="en-GB" sz="2000" dirty="0" err="1"/>
              <a:t>gestiune</a:t>
            </a:r>
            <a:r>
              <a:rPr lang="en-GB" sz="2000" dirty="0"/>
              <a:t> </a:t>
            </a:r>
            <a:r>
              <a:rPr lang="en-GB" sz="2000" dirty="0" err="1"/>
              <a:t>dosare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2818515"/>
            <a:ext cx="389819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Listarea dosarelor trimise din portal/registratura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779" y="1663309"/>
            <a:ext cx="7349320" cy="323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149942"/>
            <a:ext cx="3933318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4. </a:t>
            </a:r>
            <a:r>
              <a:rPr lang="en-GB" sz="2000" dirty="0" err="1"/>
              <a:t>Vizualizarea</a:t>
            </a:r>
            <a:r>
              <a:rPr lang="en-GB" sz="2000" dirty="0"/>
              <a:t> </a:t>
            </a:r>
            <a:r>
              <a:rPr lang="en-GB" sz="2000" dirty="0" err="1"/>
              <a:t>informatiilor</a:t>
            </a:r>
            <a:r>
              <a:rPr lang="en-GB" sz="2000" dirty="0"/>
              <a:t> din </a:t>
            </a:r>
            <a:r>
              <a:rPr lang="en-GB" sz="2000" dirty="0" err="1"/>
              <a:t>dosar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3021220"/>
            <a:ext cx="389819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 aceasta fereastra dosarul se va analiza de catre secretariat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270" y="1262747"/>
            <a:ext cx="5800751" cy="41078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2718779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5. </a:t>
            </a:r>
            <a:r>
              <a:rPr lang="en-GB" sz="2000" dirty="0" err="1"/>
              <a:t>Listarea</a:t>
            </a:r>
            <a:r>
              <a:rPr lang="en-GB" sz="2000" dirty="0"/>
              <a:t> </a:t>
            </a:r>
            <a:r>
              <a:rPr lang="en-GB" sz="2000" dirty="0" err="1"/>
              <a:t>dosarelor</a:t>
            </a:r>
            <a:r>
              <a:rPr lang="en-GB" sz="2000" dirty="0"/>
              <a:t> 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2818515"/>
            <a:ext cx="367889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 aceasta fereastra dosarul se va analiza de catre secretariat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740" y="3664890"/>
            <a:ext cx="7807960" cy="160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560" t="871" b="-871"/>
          <a:stretch>
            <a:fillRect/>
          </a:stretch>
        </p:blipFill>
        <p:spPr>
          <a:xfrm>
            <a:off x="4145280" y="1886480"/>
            <a:ext cx="7541260" cy="166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183599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5. </a:t>
            </a:r>
            <a:r>
              <a:rPr lang="en-GB" sz="2000" dirty="0" err="1"/>
              <a:t>Adaugare</a:t>
            </a:r>
            <a:r>
              <a:rPr lang="en-GB" sz="2000" dirty="0"/>
              <a:t> </a:t>
            </a:r>
            <a:r>
              <a:rPr lang="en-GB" sz="2000" dirty="0" err="1"/>
              <a:t>interviu</a:t>
            </a:r>
            <a:r>
              <a:rPr lang="en-GB" sz="2000" dirty="0"/>
              <a:t> </a:t>
            </a:r>
            <a:r>
              <a:rPr lang="en-GB" sz="2000" dirty="0" err="1"/>
              <a:t>filiala</a:t>
            </a:r>
            <a:r>
              <a:rPr lang="en-GB" sz="2000" dirty="0"/>
              <a:t> 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36" y="1179437"/>
            <a:ext cx="7121832" cy="379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36841" y="2818515"/>
            <a:ext cx="367889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 aceasta fereastra se vor genera interviurile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183599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5. </a:t>
            </a:r>
            <a:r>
              <a:rPr lang="en-GB" sz="2000" dirty="0" err="1"/>
              <a:t>Adaugare</a:t>
            </a:r>
            <a:r>
              <a:rPr lang="en-GB" sz="2000" dirty="0"/>
              <a:t> </a:t>
            </a:r>
            <a:r>
              <a:rPr lang="en-GB" sz="2000" dirty="0" err="1"/>
              <a:t>interviu</a:t>
            </a:r>
            <a:r>
              <a:rPr lang="en-GB" sz="2000" dirty="0"/>
              <a:t> </a:t>
            </a:r>
            <a:r>
              <a:rPr lang="en-GB" sz="2000" dirty="0" err="1"/>
              <a:t>filiala</a:t>
            </a:r>
            <a:r>
              <a:rPr lang="en-GB" sz="2000" dirty="0"/>
              <a:t> 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2818515"/>
            <a:ext cx="3236939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 aceaste ferestre se pot adauga/edita/sterge interviurile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402" y="1283067"/>
            <a:ext cx="8104757" cy="418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41" y="2303830"/>
            <a:ext cx="3183599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6. </a:t>
            </a:r>
            <a:r>
              <a:rPr lang="en-GB" sz="2000" dirty="0" err="1"/>
              <a:t>Candidati</a:t>
            </a:r>
            <a:r>
              <a:rPr lang="en-GB" sz="2000" dirty="0"/>
              <a:t> </a:t>
            </a:r>
            <a:r>
              <a:rPr lang="en-GB" sz="2000" dirty="0" err="1"/>
              <a:t>filiala</a:t>
            </a:r>
            <a:r>
              <a:rPr lang="en-GB" sz="2000" dirty="0"/>
              <a:t> 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841" y="2818515"/>
            <a:ext cx="323693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Repartizarea candidatilor in interviurile create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1" y="2016019"/>
            <a:ext cx="6819899" cy="338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4363" y="164549"/>
            <a:ext cx="2758440" cy="1851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5;p25"/>
          <p:cNvSpPr txBox="1"/>
          <p:nvPr/>
        </p:nvSpPr>
        <p:spPr>
          <a:xfrm>
            <a:off x="255637" y="265037"/>
            <a:ext cx="4094422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b="1" dirty="0">
              <a:solidFill>
                <a:srgbClr val="003399"/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b="1" dirty="0">
              <a:solidFill>
                <a:srgbClr val="003399"/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https://se-stage.alegericpr.ro/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99" y="354847"/>
            <a:ext cx="914400" cy="914400"/>
          </a:xfrm>
          <a:prstGeom prst="rect">
            <a:avLst/>
          </a:prstGeom>
        </p:spPr>
      </p:pic>
      <p:pic>
        <p:nvPicPr>
          <p:cNvPr id="17" name="Graphic 16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2859" y="348347"/>
            <a:ext cx="914400" cy="91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41" y="2303830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GB" sz="2000" dirty="0" err="1"/>
              <a:t>Accesarea</a:t>
            </a:r>
            <a:r>
              <a:rPr lang="en-GB" sz="2000" dirty="0"/>
              <a:t> </a:t>
            </a:r>
            <a:r>
              <a:rPr lang="en-GB" sz="2000" dirty="0" err="1"/>
              <a:t>paginii</a:t>
            </a:r>
            <a:r>
              <a:rPr lang="en-GB" sz="2000" dirty="0"/>
              <a:t> web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719" y="253953"/>
            <a:ext cx="6757473" cy="509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956" y="2334644"/>
            <a:ext cx="3183599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6. </a:t>
            </a:r>
            <a:r>
              <a:rPr lang="en-GB" sz="2000" dirty="0" err="1"/>
              <a:t>Candidati</a:t>
            </a:r>
            <a:r>
              <a:rPr lang="en-GB" sz="2000" dirty="0"/>
              <a:t> </a:t>
            </a:r>
            <a:r>
              <a:rPr lang="en-GB" sz="2000" dirty="0" err="1"/>
              <a:t>filiala</a:t>
            </a:r>
            <a:r>
              <a:rPr lang="en-GB" sz="2000" dirty="0"/>
              <a:t> 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02" y="2849329"/>
            <a:ext cx="323693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Transmitere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email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catre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candidat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cu data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interviului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generare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proces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verbal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439" y="1663309"/>
            <a:ext cx="8488759" cy="307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956" y="2303830"/>
            <a:ext cx="3183599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7. </a:t>
            </a:r>
            <a:r>
              <a:rPr lang="en-GB" sz="2000" dirty="0" err="1"/>
              <a:t>Rezolutii</a:t>
            </a:r>
            <a:r>
              <a:rPr lang="en-GB" sz="2000" dirty="0"/>
              <a:t> </a:t>
            </a:r>
            <a:r>
              <a:rPr lang="en-GB" sz="2000" dirty="0" err="1"/>
              <a:t>interviu</a:t>
            </a:r>
            <a:r>
              <a:rPr lang="en-GB" sz="2000" dirty="0"/>
              <a:t> </a:t>
            </a:r>
            <a:r>
              <a:rPr lang="en-GB" sz="2000" dirty="0" err="1"/>
              <a:t>filiala</a:t>
            </a:r>
            <a:r>
              <a:rPr lang="en-GB" sz="2000" dirty="0"/>
              <a:t> 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02" y="2849329"/>
            <a:ext cx="323693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Acordare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rezolutii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candidate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interviu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filiala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958" y="1262747"/>
            <a:ext cx="8597725" cy="393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956" y="2149942"/>
            <a:ext cx="2999141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8. </a:t>
            </a:r>
            <a:r>
              <a:rPr lang="en-GB" sz="2000" dirty="0" err="1"/>
              <a:t>Stabilire</a:t>
            </a:r>
            <a:r>
              <a:rPr lang="en-GB" sz="2000" dirty="0"/>
              <a:t> data </a:t>
            </a:r>
            <a:r>
              <a:rPr lang="en-GB" sz="2000" dirty="0" err="1"/>
              <a:t>sedinta</a:t>
            </a:r>
            <a:r>
              <a:rPr lang="en-GB" sz="2000" dirty="0"/>
              <a:t> </a:t>
            </a:r>
            <a:r>
              <a:rPr lang="en-GB" sz="2000" dirty="0" err="1"/>
              <a:t>comisie</a:t>
            </a:r>
            <a:r>
              <a:rPr lang="en-GB" sz="2000" dirty="0"/>
              <a:t> </a:t>
            </a:r>
            <a:r>
              <a:rPr lang="en-GB" sz="2000" dirty="0" err="1"/>
              <a:t>aplicativa</a:t>
            </a:r>
            <a:r>
              <a:rPr lang="en-GB" sz="2000" dirty="0"/>
              <a:t> 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636" y="2939812"/>
            <a:ext cx="323693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ecranele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afisate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se pot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adauga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/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edita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sedintele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76" y="1463043"/>
            <a:ext cx="8194644" cy="350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1996053"/>
            <a:ext cx="2999141" cy="1015663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9. </a:t>
            </a:r>
            <a:r>
              <a:rPr lang="en-GB" sz="2000" dirty="0" err="1"/>
              <a:t>Repartizare</a:t>
            </a:r>
            <a:r>
              <a:rPr lang="en-GB" sz="2000" dirty="0"/>
              <a:t> </a:t>
            </a:r>
            <a:r>
              <a:rPr lang="en-GB" sz="2000" dirty="0" err="1"/>
              <a:t>dosare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interviu</a:t>
            </a:r>
            <a:r>
              <a:rPr lang="en-GB" sz="2000" dirty="0"/>
              <a:t> </a:t>
            </a:r>
            <a:r>
              <a:rPr lang="en-GB" sz="2000" dirty="0" err="1"/>
              <a:t>comisie</a:t>
            </a:r>
            <a:r>
              <a:rPr lang="en-GB" sz="2000" dirty="0"/>
              <a:t> </a:t>
            </a:r>
            <a:r>
              <a:rPr lang="en-GB" sz="2000" dirty="0" err="1"/>
              <a:t>aplicativa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597" y="1636007"/>
            <a:ext cx="8642562" cy="319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acest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ecran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se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repartizeaza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dosarul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1996053"/>
            <a:ext cx="2999141" cy="1015663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9. </a:t>
            </a:r>
            <a:r>
              <a:rPr lang="en-GB" sz="2000" dirty="0" err="1"/>
              <a:t>Repartizare</a:t>
            </a:r>
            <a:r>
              <a:rPr lang="en-GB" sz="2000" dirty="0"/>
              <a:t> </a:t>
            </a:r>
            <a:r>
              <a:rPr lang="en-GB" sz="2000" dirty="0" err="1"/>
              <a:t>dosare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interviu</a:t>
            </a:r>
            <a:r>
              <a:rPr lang="en-GB" sz="2000" dirty="0"/>
              <a:t> </a:t>
            </a:r>
            <a:r>
              <a:rPr lang="en-GB" sz="2000" dirty="0" err="1"/>
              <a:t>comisie</a:t>
            </a:r>
            <a:r>
              <a:rPr lang="en-GB" sz="2000" dirty="0"/>
              <a:t> </a:t>
            </a:r>
            <a:r>
              <a:rPr lang="en-GB" sz="2000" dirty="0" err="1"/>
              <a:t>aplicativa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Status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mesaje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transmise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catre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candidati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pe email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853" y="1737906"/>
            <a:ext cx="8281988" cy="300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2149941"/>
            <a:ext cx="2999141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10. </a:t>
            </a:r>
            <a:r>
              <a:rPr lang="en-GB" sz="2000" dirty="0" err="1"/>
              <a:t>Rezolutii</a:t>
            </a:r>
            <a:r>
              <a:rPr lang="en-GB" sz="2000" dirty="0"/>
              <a:t> </a:t>
            </a:r>
            <a:r>
              <a:rPr lang="en-GB" sz="2000" dirty="0" err="1"/>
              <a:t>comisii</a:t>
            </a:r>
            <a:r>
              <a:rPr lang="en-GB" sz="2000" dirty="0"/>
              <a:t> </a:t>
            </a:r>
            <a:r>
              <a:rPr lang="en-GB" sz="2000" dirty="0" err="1"/>
              <a:t>aplicative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677" y="1636007"/>
            <a:ext cx="8189595" cy="29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" y="3078228"/>
            <a:ext cx="304763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Stabilirea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rezolutiilor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2149941"/>
            <a:ext cx="2999141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10. </a:t>
            </a:r>
            <a:r>
              <a:rPr lang="en-GB" sz="2000" dirty="0" err="1"/>
              <a:t>Rezolutii</a:t>
            </a:r>
            <a:r>
              <a:rPr lang="en-GB" sz="2000" dirty="0"/>
              <a:t> </a:t>
            </a:r>
            <a:r>
              <a:rPr lang="en-GB" sz="2000" dirty="0" err="1"/>
              <a:t>comisii</a:t>
            </a:r>
            <a:r>
              <a:rPr lang="en-GB" sz="2000" dirty="0"/>
              <a:t> </a:t>
            </a:r>
            <a:r>
              <a:rPr lang="en-GB" sz="2000" dirty="0" err="1"/>
              <a:t>aplicative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Generare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/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previzualizare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process verbal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099" y="599807"/>
            <a:ext cx="3104240" cy="219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117" y="1750403"/>
            <a:ext cx="5046163" cy="291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2149941"/>
            <a:ext cx="2999141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11. </a:t>
            </a:r>
            <a:r>
              <a:rPr lang="en-GB" sz="2000" dirty="0" err="1"/>
              <a:t>Stabilire</a:t>
            </a:r>
            <a:r>
              <a:rPr lang="en-GB" sz="2000" dirty="0"/>
              <a:t> </a:t>
            </a:r>
            <a:r>
              <a:rPr lang="en-GB" sz="2000" dirty="0" err="1"/>
              <a:t>sedinta</a:t>
            </a:r>
            <a:r>
              <a:rPr lang="en-GB" sz="2000" dirty="0"/>
              <a:t> </a:t>
            </a:r>
            <a:r>
              <a:rPr lang="en-GB" sz="2000" dirty="0" err="1"/>
              <a:t>comitet</a:t>
            </a:r>
            <a:r>
              <a:rPr lang="en-GB" sz="2000" dirty="0"/>
              <a:t> director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Adaugarea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/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editarea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sedintei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comitet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director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90" y="1635738"/>
            <a:ext cx="8543530" cy="264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2149941"/>
            <a:ext cx="2999141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11. </a:t>
            </a:r>
            <a:r>
              <a:rPr lang="en-GB" sz="2000" dirty="0" err="1"/>
              <a:t>Stabilire</a:t>
            </a:r>
            <a:r>
              <a:rPr lang="en-GB" sz="2000" dirty="0"/>
              <a:t> </a:t>
            </a:r>
            <a:r>
              <a:rPr lang="en-GB" sz="2000" dirty="0" err="1"/>
              <a:t>sedinta</a:t>
            </a:r>
            <a:r>
              <a:rPr lang="en-GB" sz="2000" dirty="0"/>
              <a:t> </a:t>
            </a:r>
            <a:r>
              <a:rPr lang="en-GB" sz="2000" dirty="0" err="1"/>
              <a:t>comitet</a:t>
            </a:r>
            <a:r>
              <a:rPr lang="en-GB" sz="2000" dirty="0"/>
              <a:t> director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Vizualizarea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proceselor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verbale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146" y="2147067"/>
            <a:ext cx="8428974" cy="223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3" y="2303829"/>
            <a:ext cx="2999141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12. </a:t>
            </a:r>
            <a:r>
              <a:rPr lang="en-GB" sz="2000" dirty="0" err="1"/>
              <a:t>Emitere</a:t>
            </a:r>
            <a:r>
              <a:rPr lang="en-GB" sz="2000" dirty="0"/>
              <a:t> </a:t>
            </a:r>
            <a:r>
              <a:rPr lang="en-GB" sz="2000" dirty="0" err="1"/>
              <a:t>atestate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Emitere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/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semnare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/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trimitere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atestate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040" y="1663308"/>
            <a:ext cx="8024980" cy="337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206716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>
              <a:buClr>
                <a:schemeClr val="bg1"/>
              </a:buClr>
              <a:buSzPct val="100000"/>
              <a:buFont typeface="+mj-lt"/>
              <a:buAutoNum type="arabicPeriod" startAt="2"/>
            </a:pPr>
            <a:r>
              <a:rPr lang="en-GB" sz="2000" dirty="0" err="1"/>
              <a:t>Autentificare</a:t>
            </a:r>
            <a:r>
              <a:rPr lang="en-GB" sz="2000" dirty="0"/>
              <a:t> Portal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5541" y="2732153"/>
            <a:ext cx="389819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Utilizatorul trebuie sa introduca adresa de email, parola si sa se autentifice in PORTAL.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404" y="1262747"/>
            <a:ext cx="7680960" cy="378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b="1" dirty="0">
              <a:solidFill>
                <a:srgbClr val="003399"/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b="1" dirty="0">
              <a:solidFill>
                <a:srgbClr val="003399"/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4" y="2302199"/>
            <a:ext cx="2999141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12. </a:t>
            </a:r>
            <a:r>
              <a:rPr lang="en-GB" sz="2000" dirty="0" err="1"/>
              <a:t>Emitere</a:t>
            </a:r>
            <a:r>
              <a:rPr lang="en-GB" sz="2000" dirty="0"/>
              <a:t> </a:t>
            </a:r>
            <a:r>
              <a:rPr lang="en-GB" sz="2000" dirty="0" err="1"/>
              <a:t>atestate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Notificare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email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emitere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atestat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867" y="1576387"/>
            <a:ext cx="5457825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4" y="2302199"/>
            <a:ext cx="2999141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12. </a:t>
            </a:r>
            <a:r>
              <a:rPr lang="en-GB" sz="2000" dirty="0" err="1"/>
              <a:t>Transmitere</a:t>
            </a:r>
            <a:r>
              <a:rPr lang="en-GB" sz="2000" dirty="0"/>
              <a:t> </a:t>
            </a:r>
            <a:r>
              <a:rPr lang="en-GB" sz="2000" dirty="0" err="1"/>
              <a:t>rezolutii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Transmitere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rezolutii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bulk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027" y="2302199"/>
            <a:ext cx="8726132" cy="186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94" y="2302199"/>
            <a:ext cx="2999141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12. </a:t>
            </a:r>
            <a:r>
              <a:rPr lang="en-GB" sz="2000" dirty="0" err="1"/>
              <a:t>Transmitere</a:t>
            </a:r>
            <a:r>
              <a:rPr lang="en-GB" sz="2000" dirty="0"/>
              <a:t> </a:t>
            </a:r>
            <a:r>
              <a:rPr lang="en-GB" sz="2000" dirty="0" err="1"/>
              <a:t>rezolutie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078228"/>
            <a:ext cx="304763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Notificari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/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completari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email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transmitere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rezolutie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350" y="1255594"/>
            <a:ext cx="7319010" cy="426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-1180" t="1162" r="26359" b="-1162"/>
          <a:stretch>
            <a:fillRect/>
          </a:stretch>
        </p:blipFill>
        <p:spPr>
          <a:xfrm>
            <a:off x="91620" y="1636007"/>
            <a:ext cx="11094359" cy="23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052828"/>
            <a:ext cx="3796620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 err="1"/>
              <a:t>Accesare</a:t>
            </a:r>
            <a:r>
              <a:rPr lang="en-GB" sz="2000" dirty="0"/>
              <a:t> </a:t>
            </a:r>
            <a:r>
              <a:rPr lang="en-GB" sz="2000" dirty="0" err="1"/>
              <a:t>serviciu</a:t>
            </a:r>
            <a:r>
              <a:rPr lang="en-GB" sz="2000" dirty="0"/>
              <a:t> “</a:t>
            </a:r>
            <a:r>
              <a:rPr lang="en-GB" sz="2000" dirty="0" err="1"/>
              <a:t>Obtinere</a:t>
            </a:r>
            <a:r>
              <a:rPr lang="en-GB" sz="2000" dirty="0"/>
              <a:t> </a:t>
            </a:r>
            <a:r>
              <a:rPr lang="en-GB" sz="2000" dirty="0" err="1"/>
              <a:t>Atestat</a:t>
            </a:r>
            <a:r>
              <a:rPr lang="en-GB" sz="2000" dirty="0"/>
              <a:t> de Libera </a:t>
            </a:r>
            <a:r>
              <a:rPr lang="en-GB" sz="2000" dirty="0" err="1"/>
              <a:t>Practica</a:t>
            </a:r>
            <a:r>
              <a:rPr lang="en-GB" sz="2000" dirty="0"/>
              <a:t>”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967" y="2863892"/>
            <a:ext cx="379662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pagina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principala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selectam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sectiunea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dorita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, in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cazul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de fata: ‘’</a:t>
            </a:r>
            <a:r>
              <a:rPr 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Obtinere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Atestat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de Libera </a:t>
            </a:r>
            <a:r>
              <a:rPr lang="en-US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Practica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’’.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0978" y="237736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1600" y="237736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0331" y="206174"/>
            <a:ext cx="5914344" cy="510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052828"/>
            <a:ext cx="3796620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 err="1"/>
              <a:t>Accesare</a:t>
            </a:r>
            <a:r>
              <a:rPr lang="en-GB" sz="2000" dirty="0"/>
              <a:t> </a:t>
            </a:r>
            <a:r>
              <a:rPr lang="en-GB" sz="2000" dirty="0" err="1"/>
              <a:t>serviciu</a:t>
            </a:r>
            <a:r>
              <a:rPr lang="en-GB" sz="2000" dirty="0"/>
              <a:t> “</a:t>
            </a:r>
            <a:r>
              <a:rPr lang="en-GB" sz="2000" dirty="0" err="1"/>
              <a:t>Obtinere</a:t>
            </a:r>
            <a:r>
              <a:rPr lang="en-GB" sz="2000" dirty="0"/>
              <a:t> </a:t>
            </a:r>
            <a:r>
              <a:rPr lang="en-GB" sz="2000" dirty="0" err="1"/>
              <a:t>Atestat</a:t>
            </a:r>
            <a:r>
              <a:rPr lang="en-GB" sz="2000" dirty="0"/>
              <a:t> de Libera </a:t>
            </a:r>
            <a:r>
              <a:rPr lang="en-GB" sz="2000" dirty="0" err="1"/>
              <a:t>Practica</a:t>
            </a:r>
            <a:r>
              <a:rPr lang="en-GB" sz="2000" dirty="0"/>
              <a:t>”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967" y="2863892"/>
            <a:ext cx="399976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Utilizatorul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selecteaza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serviciul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de care are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nevoie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5872" y="1338722"/>
            <a:ext cx="7882014" cy="341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052828"/>
            <a:ext cx="3796620" cy="707886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 err="1"/>
              <a:t>Descrierea</a:t>
            </a:r>
            <a:r>
              <a:rPr lang="en-GB" sz="2000" dirty="0"/>
              <a:t> </a:t>
            </a:r>
            <a:r>
              <a:rPr lang="en-GB" sz="2000" dirty="0" err="1"/>
              <a:t>generala</a:t>
            </a:r>
            <a:r>
              <a:rPr lang="en-GB" sz="2000" dirty="0"/>
              <a:t> a </a:t>
            </a:r>
            <a:r>
              <a:rPr lang="en-GB" sz="2000" dirty="0" err="1"/>
              <a:t>serviciului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967" y="2787106"/>
            <a:ext cx="3999768" cy="150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Dupa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utilizatorul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a ales un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serviciu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este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trimis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catre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pagina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informativa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a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serviciului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respectiv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unde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gaseste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descrierea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generala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documentele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necesare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si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cadrul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legislativ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/>
                <a:sym typeface="Montserrat" panose="00000500000000000000"/>
              </a:rPr>
              <a:t>.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187" y="1312088"/>
            <a:ext cx="7965846" cy="369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206716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 err="1"/>
              <a:t>Completare</a:t>
            </a:r>
            <a:r>
              <a:rPr lang="en-GB" sz="2000" dirty="0"/>
              <a:t> formular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794" y="2703940"/>
            <a:ext cx="399976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Utilizatorul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completeaza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cerere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366" y="1262747"/>
            <a:ext cx="7871533" cy="3699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206716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 err="1"/>
              <a:t>Atasare</a:t>
            </a:r>
            <a:r>
              <a:rPr lang="en-GB" sz="2000" dirty="0"/>
              <a:t> </a:t>
            </a:r>
            <a:r>
              <a:rPr lang="en-GB" sz="2000" dirty="0" err="1"/>
              <a:t>documente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794" y="2703940"/>
            <a:ext cx="387036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Utilizatorul incarca documentele necesare si trece la pasul urmator.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366" y="1224028"/>
            <a:ext cx="7950446" cy="388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6841" y="105085"/>
            <a:ext cx="941317" cy="8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Squares filled with tiny square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41" y="3883496"/>
            <a:ext cx="2087676" cy="20876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5709828"/>
            <a:ext cx="1733792" cy="933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5637" y="5595252"/>
            <a:ext cx="11499483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2048" y="6079124"/>
            <a:ext cx="337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34B95"/>
                </a:solidFill>
              </a:rPr>
              <a:t>https://se-stage.alegericpr.ro/</a:t>
            </a:r>
            <a:endParaRPr lang="en-GB" sz="1600" b="1" dirty="0">
              <a:solidFill>
                <a:srgbClr val="034B9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41" y="2206716"/>
            <a:ext cx="3796620" cy="400110"/>
          </a:xfrm>
          <a:prstGeom prst="rect">
            <a:avLst/>
          </a:prstGeom>
          <a:solidFill>
            <a:srgbClr val="034B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GB" sz="2000" dirty="0"/>
              <a:t>Review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lansare</a:t>
            </a:r>
            <a:r>
              <a:rPr lang="en-GB" sz="2000" dirty="0"/>
              <a:t> </a:t>
            </a:r>
            <a:r>
              <a:rPr lang="en-GB" sz="2000" dirty="0" err="1"/>
              <a:t>solicitare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667" y="2677945"/>
            <a:ext cx="3870367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Montserrat" panose="00000500000000000000"/>
              </a:rPr>
              <a:t>Utilizatorul verifica datele si documentele incarcate si transmite cererea.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/>
              <a:sym typeface="Montserrat" panose="00000500000000000000"/>
            </a:endParaRPr>
          </a:p>
        </p:txBody>
      </p:sp>
      <p:sp>
        <p:nvSpPr>
          <p:cNvPr id="20" name="Google Shape;365;p25"/>
          <p:cNvSpPr txBox="1"/>
          <p:nvPr/>
        </p:nvSpPr>
        <p:spPr>
          <a:xfrm>
            <a:off x="255636" y="265037"/>
            <a:ext cx="5535563" cy="88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PORTAL – DOCUMENTA DMS </a:t>
            </a:r>
            <a:r>
              <a:rPr lang="en-US" sz="3200" b="1" dirty="0">
                <a:solidFill>
                  <a:srgbClr val="FFC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DEMO APLICATIE</a:t>
            </a:r>
            <a:endParaRPr lang="en-US" sz="3200" b="1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 panose="020B0604020202020204"/>
              <a:buNone/>
            </a:pPr>
            <a:endParaRPr lang="en-US" sz="3200" b="1" i="0" u="none" strike="noStrike" cap="none" dirty="0">
              <a:solidFill>
                <a:srgbClr val="FFC000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23" name="Graphic 22" descr="Caret Righ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178" y="265037"/>
            <a:ext cx="914400" cy="914400"/>
          </a:xfrm>
          <a:prstGeom prst="rect">
            <a:avLst/>
          </a:prstGeom>
        </p:spPr>
      </p:pic>
      <p:pic>
        <p:nvPicPr>
          <p:cNvPr id="24" name="Graphic 23" descr="Caret Right outlin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65037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4532" y="1346288"/>
            <a:ext cx="7898801" cy="352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4969</Words>
  <Application>WPS Presentation</Application>
  <PresentationFormat>Widescreen</PresentationFormat>
  <Paragraphs>300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SimSun</vt:lpstr>
      <vt:lpstr>Wingdings</vt:lpstr>
      <vt:lpstr>Arial</vt:lpstr>
      <vt:lpstr>Open Sans</vt:lpstr>
      <vt:lpstr>Calibri</vt:lpstr>
      <vt:lpstr>Montserrat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Alexandru Panait</dc:creator>
  <cp:lastModifiedBy>PC</cp:lastModifiedBy>
  <cp:revision>356</cp:revision>
  <dcterms:created xsi:type="dcterms:W3CDTF">2020-05-16T13:12:00Z</dcterms:created>
  <dcterms:modified xsi:type="dcterms:W3CDTF">2022-05-26T01:53:24Z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407A8C52B1C44E78B3CF197FD78038F5</vt:lpwstr>
  </property>
  <property fmtid="{D5CDD505-2E9C-101B-9397-08002B2CF9AE}" pid="3" name="KSOProductBuildVer">
    <vt:lpwstr>1033-11.2.0.11130</vt:lpwstr>
  </property>
</Properties>
</file>